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6" r:id="rId26"/>
    <p:sldId id="278" r:id="rId27"/>
  </p:sldIdLst>
  <p:sldSz cx="10058400" cy="77724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6" autoAdjust="0"/>
  </p:normalViewPr>
  <p:slideViewPr>
    <p:cSldViewPr>
      <p:cViewPr varScale="1">
        <p:scale>
          <a:sx n="99" d="100"/>
          <a:sy n="99" d="100"/>
        </p:scale>
        <p:origin x="166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075" cy="3508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40" y="1"/>
            <a:ext cx="4029075" cy="3508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843C403-45B5-46D5-94DE-8D796257DB83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9565"/>
            <a:ext cx="4029075" cy="35083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40" y="6659565"/>
            <a:ext cx="4029075" cy="35083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65A4343-61C5-4FA4-89C6-865946832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29027" cy="350807"/>
          </a:xfrm>
          <a:prstGeom prst="rect">
            <a:avLst/>
          </a:prstGeom>
        </p:spPr>
        <p:txBody>
          <a:bodyPr vert="horz" lIns="83615" tIns="41807" rIns="83615" bIns="418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9" y="2"/>
            <a:ext cx="4029027" cy="350807"/>
          </a:xfrm>
          <a:prstGeom prst="rect">
            <a:avLst/>
          </a:prstGeom>
        </p:spPr>
        <p:txBody>
          <a:bodyPr vert="horz" lIns="83615" tIns="41807" rIns="83615" bIns="41807" rtlCol="0"/>
          <a:lstStyle>
            <a:lvl1pPr algn="r">
              <a:defRPr sz="1100"/>
            </a:lvl1pPr>
          </a:lstStyle>
          <a:p>
            <a:fld id="{86657BA9-68E4-4274-9841-F1753E1C8AE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15" tIns="41807" rIns="83615" bIns="41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8" y="3373471"/>
            <a:ext cx="7435946" cy="2760631"/>
          </a:xfrm>
          <a:prstGeom prst="rect">
            <a:avLst/>
          </a:prstGeom>
        </p:spPr>
        <p:txBody>
          <a:bodyPr vert="horz" lIns="83615" tIns="41807" rIns="83615" bIns="4180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9594"/>
            <a:ext cx="4029027" cy="350806"/>
          </a:xfrm>
          <a:prstGeom prst="rect">
            <a:avLst/>
          </a:prstGeom>
        </p:spPr>
        <p:txBody>
          <a:bodyPr vert="horz" lIns="83615" tIns="41807" rIns="83615" bIns="418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9" y="6659594"/>
            <a:ext cx="4029027" cy="350806"/>
          </a:xfrm>
          <a:prstGeom prst="rect">
            <a:avLst/>
          </a:prstGeom>
        </p:spPr>
        <p:txBody>
          <a:bodyPr vert="horz" lIns="83615" tIns="41807" rIns="83615" bIns="41807" rtlCol="0" anchor="b"/>
          <a:lstStyle>
            <a:lvl1pPr algn="r">
              <a:defRPr sz="1100"/>
            </a:lvl1pPr>
          </a:lstStyle>
          <a:p>
            <a:fld id="{D210DD10-DDA1-4115-BC02-D5AA8882C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4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7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51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7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4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4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3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5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4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5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4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9055" indent="-209055">
              <a:buAutoNum type="arabicParenR"/>
            </a:pPr>
            <a:r>
              <a:rPr lang="en-US" dirty="0" smtClean="0"/>
              <a:t>Before any department</a:t>
            </a:r>
            <a:r>
              <a:rPr lang="en-US" baseline="0" dirty="0" smtClean="0"/>
              <a:t> is able to accept any type of card payment they must contact the Office of the Bursar who will file and retain all paperwork with the WVSTO. Until this is completed a department cannot purchase any </a:t>
            </a:r>
            <a:r>
              <a:rPr lang="en-US" baseline="0" dirty="0" err="1" smtClean="0"/>
              <a:t>equipement</a:t>
            </a:r>
            <a:r>
              <a:rPr lang="en-US" baseline="0" dirty="0" smtClean="0"/>
              <a:t> needed to process transactions</a:t>
            </a:r>
          </a:p>
          <a:p>
            <a:pPr marL="209055" indent="-209055">
              <a:buAutoNum type="arabicParenR"/>
            </a:pPr>
            <a:r>
              <a:rPr lang="en-US" baseline="0" dirty="0" smtClean="0"/>
              <a:t>Marshall University is currently setup to accept VISA, MasterCard, Discover, AMEX as well as Apple and Google pay. </a:t>
            </a:r>
          </a:p>
          <a:p>
            <a:pPr marL="209055" indent="-209055">
              <a:buAutoNum type="arabicParenR"/>
            </a:pPr>
            <a:r>
              <a:rPr lang="en-US" baseline="0" dirty="0" smtClean="0"/>
              <a:t>A card present transaction is one that the customer is on-site making payment. A card-not-present is one that is taken over the telephone.</a:t>
            </a:r>
          </a:p>
          <a:p>
            <a:pPr marL="209055" indent="-209055">
              <a:buAutoNum type="arabicParenR"/>
            </a:pPr>
            <a:r>
              <a:rPr lang="en-US" baseline="0" dirty="0" smtClean="0"/>
              <a:t>All refunds need to be emailed to the Office of the Bursar with the Cardholder’s name, date of original transaction, address and amount to be refunded. A void can be done for same day transactions only.</a:t>
            </a:r>
          </a:p>
          <a:p>
            <a:pPr marL="209055" indent="-209055">
              <a:buAutoNum type="arabicParenR"/>
            </a:pPr>
            <a:r>
              <a:rPr lang="en-US" baseline="0" dirty="0" smtClean="0"/>
              <a:t>Disputed payments will be processed by the Office of the Bursar but the department has the responsibility in order to receipt re-payment.</a:t>
            </a:r>
          </a:p>
          <a:p>
            <a:pPr marL="209055" indent="-209055">
              <a:buAutoNum type="arabicParenR"/>
            </a:pPr>
            <a:r>
              <a:rPr lang="en-US" baseline="0" dirty="0" smtClean="0"/>
              <a:t>Under no circumstances should a department/employee retain a cardholder’s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9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1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2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DD10-DDA1-4115-BC02-D5AA8882C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5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5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5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4716" y="47975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07352" y="6396227"/>
            <a:ext cx="2444495" cy="711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4522" y="890269"/>
            <a:ext cx="730935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65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02" y="2078990"/>
            <a:ext cx="8070595" cy="465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pc="-5" dirty="0" smtClean="0"/>
              <a:t>  </a:t>
            </a:r>
            <a:r>
              <a:rPr dirty="0"/>
              <a:t>Office 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walkerma@marshall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udy2@marshal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123" y="3113786"/>
            <a:ext cx="410845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rgbClr val="006500"/>
                </a:solidFill>
                <a:latin typeface="Times New Roman"/>
                <a:cs typeface="Times New Roman"/>
              </a:rPr>
              <a:t>Cash   Management:  </a:t>
            </a:r>
            <a:r>
              <a:rPr sz="44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Revenue</a:t>
            </a:r>
            <a:r>
              <a:rPr sz="4400" b="1" i="1" spc="-3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4400" b="1" i="1" spc="-5" dirty="0">
                <a:solidFill>
                  <a:srgbClr val="006500"/>
                </a:solidFill>
                <a:latin typeface="Times New Roman"/>
                <a:cs typeface="Times New Roman"/>
              </a:rPr>
              <a:t>Deposits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133600"/>
            <a:ext cx="325755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505" y="890269"/>
            <a:ext cx="6669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Counter/In Person Revenue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301" y="1850390"/>
            <a:ext cx="8263890" cy="484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52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A </a:t>
            </a:r>
            <a:r>
              <a:rPr sz="2700" dirty="0">
                <a:latin typeface="Times New Roman"/>
                <a:cs typeface="Times New Roman"/>
              </a:rPr>
              <a:t>pre-numbered receipt must be </a:t>
            </a:r>
            <a:r>
              <a:rPr sz="2700" spc="-5" dirty="0">
                <a:latin typeface="Times New Roman"/>
                <a:cs typeface="Times New Roman"/>
              </a:rPr>
              <a:t>issued </a:t>
            </a:r>
            <a:r>
              <a:rPr sz="2700" dirty="0">
                <a:latin typeface="Times New Roman"/>
                <a:cs typeface="Times New Roman"/>
              </a:rPr>
              <a:t>at the time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funds  are received (Attachment B, next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slide).</a:t>
            </a: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Receipts </a:t>
            </a:r>
            <a:r>
              <a:rPr sz="2700" dirty="0">
                <a:latin typeface="Times New Roman"/>
                <a:cs typeface="Times New Roman"/>
              </a:rPr>
              <a:t>must be pre-numbered regardless of whether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Departmental Unit </a:t>
            </a:r>
            <a:r>
              <a:rPr sz="2700" spc="-5" dirty="0">
                <a:latin typeface="Times New Roman"/>
                <a:cs typeface="Times New Roman"/>
              </a:rPr>
              <a:t>has </a:t>
            </a:r>
            <a:r>
              <a:rPr sz="2700" dirty="0">
                <a:latin typeface="Times New Roman"/>
                <a:cs typeface="Times New Roman"/>
              </a:rPr>
              <a:t>computer generated or  handwritten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receipts.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Every receipt </a:t>
            </a:r>
            <a:r>
              <a:rPr sz="2700" spc="-5" dirty="0">
                <a:latin typeface="Times New Roman"/>
                <a:cs typeface="Times New Roman"/>
              </a:rPr>
              <a:t>issued </a:t>
            </a:r>
            <a:r>
              <a:rPr sz="2700" dirty="0">
                <a:latin typeface="Times New Roman"/>
                <a:cs typeface="Times New Roman"/>
              </a:rPr>
              <a:t>must </a:t>
            </a:r>
            <a:r>
              <a:rPr sz="2700" spc="-5" dirty="0">
                <a:latin typeface="Times New Roman"/>
                <a:cs typeface="Times New Roman"/>
              </a:rPr>
              <a:t>show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following:</a:t>
            </a: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Times New Roman"/>
                <a:cs typeface="Times New Roman"/>
              </a:rPr>
              <a:t>Amount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received</a:t>
            </a:r>
          </a:p>
          <a:p>
            <a:pPr marL="755650" lvl="1" indent="-285750">
              <a:lnSpc>
                <a:spcPct val="100000"/>
              </a:lnSpc>
              <a:buChar char="–"/>
              <a:tabLst>
                <a:tab pos="755015" algn="l"/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Date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received</a:t>
            </a:r>
          </a:p>
          <a:p>
            <a:pPr marL="755650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Times New Roman"/>
                <a:cs typeface="Times New Roman"/>
              </a:rPr>
              <a:t>Type </a:t>
            </a:r>
            <a:r>
              <a:rPr sz="2200" dirty="0">
                <a:latin typeface="Times New Roman"/>
                <a:cs typeface="Times New Roman"/>
              </a:rPr>
              <a:t>of revenue (cash, check, money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order)</a:t>
            </a:r>
          </a:p>
          <a:p>
            <a:pPr marL="755650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Times New Roman"/>
                <a:cs typeface="Times New Roman"/>
              </a:rPr>
              <a:t>Name </a:t>
            </a:r>
            <a:r>
              <a:rPr sz="2200" dirty="0">
                <a:latin typeface="Times New Roman"/>
                <a:cs typeface="Times New Roman"/>
              </a:rPr>
              <a:t>of the individual/company from whom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received</a:t>
            </a:r>
          </a:p>
          <a:p>
            <a:pPr marL="755650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Times New Roman"/>
                <a:cs typeface="Times New Roman"/>
              </a:rPr>
              <a:t>Purpose of the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collection</a:t>
            </a:r>
          </a:p>
          <a:p>
            <a:pPr marL="755650" marR="422909" lvl="1" indent="-285750">
              <a:lnSpc>
                <a:spcPct val="100000"/>
              </a:lnSpc>
              <a:buChar char="–"/>
              <a:tabLst>
                <a:tab pos="755015" algn="l"/>
                <a:tab pos="755650" algn="l"/>
              </a:tabLst>
            </a:pPr>
            <a:r>
              <a:rPr sz="2200" dirty="0">
                <a:latin typeface="Times New Roman"/>
                <a:cs typeface="Times New Roman"/>
              </a:rPr>
              <a:t>Departmental Unit name and employee name who prepared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  receipt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2823" y="890269"/>
            <a:ext cx="33604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Attachment</a:t>
            </a:r>
            <a:r>
              <a:rPr spc="-60" dirty="0"/>
              <a:t> </a:t>
            </a:r>
            <a:r>
              <a:rPr spc="-5" dirty="0"/>
              <a:t>B</a:t>
            </a:r>
          </a:p>
        </p:txBody>
      </p:sp>
      <p:sp>
        <p:nvSpPr>
          <p:cNvPr id="3" name="object 3"/>
          <p:cNvSpPr/>
          <p:nvPr/>
        </p:nvSpPr>
        <p:spPr>
          <a:xfrm>
            <a:off x="1482852" y="2442972"/>
            <a:ext cx="7092695" cy="288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473708" y="2433827"/>
            <a:ext cx="7112000" cy="2905760"/>
          </a:xfrm>
          <a:custGeom>
            <a:avLst/>
            <a:gdLst/>
            <a:ahLst/>
            <a:cxnLst/>
            <a:rect l="l" t="t" r="r" b="b"/>
            <a:pathLst>
              <a:path w="7112000" h="2905760">
                <a:moveTo>
                  <a:pt x="7111746" y="2903220"/>
                </a:moveTo>
                <a:lnTo>
                  <a:pt x="7111746" y="2285"/>
                </a:lnTo>
                <a:lnTo>
                  <a:pt x="7109459" y="0"/>
                </a:lnTo>
                <a:lnTo>
                  <a:pt x="2285" y="0"/>
                </a:lnTo>
                <a:lnTo>
                  <a:pt x="0" y="2286"/>
                </a:lnTo>
                <a:lnTo>
                  <a:pt x="0" y="2903220"/>
                </a:lnTo>
                <a:lnTo>
                  <a:pt x="2286" y="2905506"/>
                </a:lnTo>
                <a:lnTo>
                  <a:pt x="4572" y="290550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7101840" y="9143"/>
                </a:lnTo>
                <a:lnTo>
                  <a:pt x="7101840" y="4571"/>
                </a:lnTo>
                <a:lnTo>
                  <a:pt x="7107174" y="9143"/>
                </a:lnTo>
                <a:lnTo>
                  <a:pt x="7107174" y="2905505"/>
                </a:lnTo>
                <a:lnTo>
                  <a:pt x="7109459" y="2905505"/>
                </a:lnTo>
                <a:lnTo>
                  <a:pt x="7111746" y="2903220"/>
                </a:lnTo>
                <a:close/>
              </a:path>
              <a:path w="7112000" h="290576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7112000" h="2905760">
                <a:moveTo>
                  <a:pt x="9144" y="289560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895600"/>
                </a:lnTo>
                <a:lnTo>
                  <a:pt x="9144" y="2895600"/>
                </a:lnTo>
                <a:close/>
              </a:path>
              <a:path w="7112000" h="2905760">
                <a:moveTo>
                  <a:pt x="7107174" y="2895599"/>
                </a:moveTo>
                <a:lnTo>
                  <a:pt x="4572" y="2895600"/>
                </a:lnTo>
                <a:lnTo>
                  <a:pt x="9144" y="2900934"/>
                </a:lnTo>
                <a:lnTo>
                  <a:pt x="9144" y="2905506"/>
                </a:lnTo>
                <a:lnTo>
                  <a:pt x="7101840" y="2905505"/>
                </a:lnTo>
                <a:lnTo>
                  <a:pt x="7101840" y="2900934"/>
                </a:lnTo>
                <a:lnTo>
                  <a:pt x="7107174" y="2895599"/>
                </a:lnTo>
                <a:close/>
              </a:path>
              <a:path w="7112000" h="2905760">
                <a:moveTo>
                  <a:pt x="9144" y="2905506"/>
                </a:moveTo>
                <a:lnTo>
                  <a:pt x="9144" y="2900934"/>
                </a:lnTo>
                <a:lnTo>
                  <a:pt x="4572" y="2895600"/>
                </a:lnTo>
                <a:lnTo>
                  <a:pt x="4572" y="2905506"/>
                </a:lnTo>
                <a:lnTo>
                  <a:pt x="9144" y="2905506"/>
                </a:lnTo>
                <a:close/>
              </a:path>
              <a:path w="7112000" h="2905760">
                <a:moveTo>
                  <a:pt x="7107174" y="9143"/>
                </a:moveTo>
                <a:lnTo>
                  <a:pt x="7101840" y="4571"/>
                </a:lnTo>
                <a:lnTo>
                  <a:pt x="7101840" y="9143"/>
                </a:lnTo>
                <a:lnTo>
                  <a:pt x="7107174" y="9143"/>
                </a:lnTo>
                <a:close/>
              </a:path>
              <a:path w="7112000" h="2905760">
                <a:moveTo>
                  <a:pt x="7107174" y="2895599"/>
                </a:moveTo>
                <a:lnTo>
                  <a:pt x="7107174" y="9143"/>
                </a:lnTo>
                <a:lnTo>
                  <a:pt x="7101840" y="9143"/>
                </a:lnTo>
                <a:lnTo>
                  <a:pt x="7101840" y="2895599"/>
                </a:lnTo>
                <a:lnTo>
                  <a:pt x="7107174" y="2895599"/>
                </a:lnTo>
                <a:close/>
              </a:path>
              <a:path w="7112000" h="2905760">
                <a:moveTo>
                  <a:pt x="7107174" y="2905505"/>
                </a:moveTo>
                <a:lnTo>
                  <a:pt x="7107174" y="2895599"/>
                </a:lnTo>
                <a:lnTo>
                  <a:pt x="7101840" y="2900934"/>
                </a:lnTo>
                <a:lnTo>
                  <a:pt x="7101840" y="2905505"/>
                </a:lnTo>
                <a:lnTo>
                  <a:pt x="7107174" y="290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505" y="890269"/>
            <a:ext cx="6669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Counter/In Person Revenue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301" y="1850390"/>
            <a:ext cx="8284845" cy="452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90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Pre-numbered receipt books are issued </a:t>
            </a:r>
            <a:r>
              <a:rPr sz="2700" dirty="0">
                <a:latin typeface="Times New Roman"/>
                <a:cs typeface="Times New Roman"/>
              </a:rPr>
              <a:t>by the Office of  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Bursar.</a:t>
            </a:r>
            <a:endParaRPr sz="2700">
              <a:latin typeface="Times New Roman"/>
              <a:cs typeface="Times New Roman"/>
            </a:endParaRPr>
          </a:p>
          <a:p>
            <a:pPr marL="355600" marR="2647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the Departmental </a:t>
            </a:r>
            <a:r>
              <a:rPr sz="2700" spc="-5" dirty="0">
                <a:latin typeface="Times New Roman"/>
                <a:cs typeface="Times New Roman"/>
              </a:rPr>
              <a:t>Units </a:t>
            </a:r>
            <a:r>
              <a:rPr sz="2700" dirty="0">
                <a:latin typeface="Times New Roman"/>
                <a:cs typeface="Times New Roman"/>
              </a:rPr>
              <a:t>responsibility to secure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 retain the receipt books for audit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purposes.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Receipts </a:t>
            </a:r>
            <a:r>
              <a:rPr sz="2700" dirty="0">
                <a:latin typeface="Times New Roman"/>
                <a:cs typeface="Times New Roman"/>
              </a:rPr>
              <a:t>are prepared in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triplicate:</a:t>
            </a:r>
            <a:endParaRPr sz="2700">
              <a:latin typeface="Times New Roman"/>
              <a:cs typeface="Times New Roman"/>
            </a:endParaRPr>
          </a:p>
          <a:p>
            <a:pPr marL="755650" marR="31496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original white copy is to be given to the individual from whom the  revenue was received.</a:t>
            </a:r>
            <a:endParaRPr sz="2000">
              <a:latin typeface="Times New Roman"/>
              <a:cs typeface="Times New Roman"/>
            </a:endParaRPr>
          </a:p>
          <a:p>
            <a:pPr marL="755650" marR="190500" lvl="1" indent="-285750">
              <a:lnSpc>
                <a:spcPct val="100000"/>
              </a:lnSpc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total cash and checks along with the pink copy of the pre-numbered  receipt and calculator tape shall accompany and reconcile to the  Departmental Revenue Deposit Ticket (Attachment C, next slide)  submitted to the Office of the Bursar 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processing.</a:t>
            </a:r>
            <a:endParaRPr sz="20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buChar char="–"/>
              <a:tabLst>
                <a:tab pos="755015" algn="l"/>
                <a:tab pos="75628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Departmental yellow copy is not removable and should be retained in  receipt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book.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344" y="890269"/>
            <a:ext cx="33909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Attachment</a:t>
            </a:r>
            <a:r>
              <a:rPr spc="-60" dirty="0"/>
              <a:t> </a:t>
            </a:r>
            <a:r>
              <a:rPr spc="-5" dirty="0"/>
              <a:t>C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2057400"/>
            <a:ext cx="6596633" cy="308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175177"/>
            <a:ext cx="5029200" cy="2159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15" dirty="0">
                <a:latin typeface="Garamond"/>
                <a:cs typeface="Garamond"/>
              </a:rPr>
              <a:t>Record </a:t>
            </a:r>
            <a:r>
              <a:rPr lang="en-US" spc="-5" dirty="0">
                <a:latin typeface="Garamond"/>
                <a:cs typeface="Garamond"/>
              </a:rPr>
              <a:t>should contain </a:t>
            </a:r>
            <a:r>
              <a:rPr lang="en-US" dirty="0">
                <a:latin typeface="Garamond"/>
                <a:cs typeface="Garamond"/>
              </a:rPr>
              <a:t>the</a:t>
            </a:r>
            <a:r>
              <a:rPr lang="en-US" spc="-20" dirty="0">
                <a:latin typeface="Garamond"/>
                <a:cs typeface="Garamond"/>
              </a:rPr>
              <a:t> </a:t>
            </a:r>
            <a:r>
              <a:rPr lang="en-US" spc="-10" dirty="0">
                <a:latin typeface="Garamond"/>
                <a:cs typeface="Garamond"/>
              </a:rPr>
              <a:t>following:</a:t>
            </a:r>
            <a:endParaRPr lang="en-US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5" dirty="0">
                <a:latin typeface="Garamond"/>
                <a:cs typeface="Garamond"/>
              </a:rPr>
              <a:t>Name </a:t>
            </a:r>
            <a:r>
              <a:rPr lang="en-US" dirty="0">
                <a:latin typeface="Garamond"/>
                <a:cs typeface="Garamond"/>
              </a:rPr>
              <a:t>of </a:t>
            </a:r>
            <a:r>
              <a:rPr lang="en-US" spc="-5" dirty="0">
                <a:latin typeface="Garamond"/>
                <a:cs typeface="Garamond"/>
              </a:rPr>
              <a:t>person </a:t>
            </a:r>
            <a:r>
              <a:rPr lang="en-US" dirty="0" smtClean="0">
                <a:latin typeface="Garamond"/>
                <a:cs typeface="Garamond"/>
              </a:rPr>
              <a:t>or </a:t>
            </a:r>
            <a:r>
              <a:rPr lang="en-US" spc="-5" dirty="0" smtClean="0">
                <a:latin typeface="Garamond"/>
                <a:cs typeface="Garamond"/>
              </a:rPr>
              <a:t>entity</a:t>
            </a:r>
            <a:endParaRPr lang="en-US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dirty="0">
                <a:latin typeface="Garamond"/>
                <a:cs typeface="Garamond"/>
              </a:rPr>
              <a:t>Amount</a:t>
            </a:r>
            <a:r>
              <a:rPr lang="en-US" spc="-25" dirty="0">
                <a:latin typeface="Garamond"/>
                <a:cs typeface="Garamond"/>
              </a:rPr>
              <a:t> </a:t>
            </a:r>
            <a:r>
              <a:rPr lang="en-US" spc="-5" dirty="0">
                <a:latin typeface="Garamond"/>
                <a:cs typeface="Garamond"/>
              </a:rPr>
              <a:t>collected</a:t>
            </a:r>
            <a:endParaRPr lang="en-US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5" dirty="0">
                <a:latin typeface="Garamond"/>
                <a:cs typeface="Garamond"/>
              </a:rPr>
              <a:t>Date </a:t>
            </a:r>
            <a:r>
              <a:rPr lang="en-US" dirty="0">
                <a:latin typeface="Garamond"/>
                <a:cs typeface="Garamond"/>
              </a:rPr>
              <a:t>of</a:t>
            </a:r>
            <a:r>
              <a:rPr lang="en-US" spc="325" dirty="0">
                <a:latin typeface="Garamond"/>
                <a:cs typeface="Garamond"/>
              </a:rPr>
              <a:t> </a:t>
            </a:r>
            <a:r>
              <a:rPr lang="en-US" spc="-5" dirty="0">
                <a:latin typeface="Garamond"/>
                <a:cs typeface="Garamond"/>
              </a:rPr>
              <a:t>collection</a:t>
            </a:r>
            <a:endParaRPr lang="en-US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50" dirty="0" smtClean="0">
                <a:latin typeface="Garamond"/>
                <a:cs typeface="Garamond"/>
              </a:rPr>
              <a:t>Amount </a:t>
            </a:r>
            <a:r>
              <a:rPr lang="en-US" dirty="0" smtClean="0">
                <a:latin typeface="Garamond"/>
                <a:cs typeface="Garamond"/>
              </a:rPr>
              <a:t>of</a:t>
            </a:r>
            <a:r>
              <a:rPr lang="en-US" spc="375" dirty="0" smtClean="0">
                <a:latin typeface="Garamond"/>
                <a:cs typeface="Garamond"/>
              </a:rPr>
              <a:t> </a:t>
            </a:r>
            <a:r>
              <a:rPr lang="en-US" spc="-5" dirty="0" smtClean="0">
                <a:latin typeface="Garamond"/>
                <a:cs typeface="Garamond"/>
              </a:rPr>
              <a:t>cash/check/credit card</a:t>
            </a:r>
            <a:endParaRPr lang="en-US" dirty="0">
              <a:latin typeface="Garamond"/>
              <a:cs typeface="Garamond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pc="-10" dirty="0" smtClean="0">
                <a:latin typeface="Garamond"/>
                <a:cs typeface="Garamond"/>
              </a:rPr>
              <a:t>Employee (</a:t>
            </a:r>
            <a:r>
              <a:rPr lang="en-US" sz="1400" b="1" u="sng" spc="-10" dirty="0" smtClean="0">
                <a:latin typeface="Garamond"/>
                <a:cs typeface="Garamond"/>
              </a:rPr>
              <a:t>Name and Phone #) </a:t>
            </a:r>
            <a:r>
              <a:rPr lang="en-US" dirty="0">
                <a:latin typeface="Garamond"/>
                <a:cs typeface="Garamond"/>
              </a:rPr>
              <a:t>who prepared </a:t>
            </a:r>
            <a:r>
              <a:rPr lang="en-US" spc="-5" dirty="0">
                <a:latin typeface="Garamond"/>
                <a:cs typeface="Garamond"/>
              </a:rPr>
              <a:t>the</a:t>
            </a:r>
            <a:r>
              <a:rPr lang="en-US" spc="-15" dirty="0">
                <a:latin typeface="Garamond"/>
                <a:cs typeface="Garamond"/>
              </a:rPr>
              <a:t> </a:t>
            </a:r>
            <a:r>
              <a:rPr lang="en-US" spc="-5" dirty="0" smtClean="0">
                <a:latin typeface="Garamond"/>
                <a:cs typeface="Garamond"/>
              </a:rPr>
              <a:t>deposit ticket</a:t>
            </a:r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505" y="890269"/>
            <a:ext cx="6669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Counter/In Person Revenue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8227"/>
            <a:ext cx="8051165" cy="363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90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900" spc="-5" dirty="0">
                <a:latin typeface="Times New Roman"/>
                <a:cs typeface="Times New Roman"/>
              </a:rPr>
              <a:t>All </a:t>
            </a:r>
            <a:r>
              <a:rPr sz="2900" spc="-10" dirty="0">
                <a:latin typeface="Times New Roman"/>
                <a:cs typeface="Times New Roman"/>
              </a:rPr>
              <a:t>receipt numbers </a:t>
            </a:r>
            <a:r>
              <a:rPr sz="2900" spc="-5" dirty="0">
                <a:latin typeface="Times New Roman"/>
                <a:cs typeface="Times New Roman"/>
              </a:rPr>
              <a:t>must be tracked and accounted  for </a:t>
            </a:r>
            <a:r>
              <a:rPr sz="2900" spc="-10" dirty="0">
                <a:latin typeface="Times New Roman"/>
                <a:cs typeface="Times New Roman"/>
              </a:rPr>
              <a:t>within </a:t>
            </a:r>
            <a:r>
              <a:rPr sz="2900" spc="-5" dirty="0">
                <a:latin typeface="Times New Roman"/>
                <a:cs typeface="Times New Roman"/>
              </a:rPr>
              <a:t>the </a:t>
            </a:r>
            <a:r>
              <a:rPr sz="2900" spc="-10" dirty="0">
                <a:latin typeface="Times New Roman"/>
                <a:cs typeface="Times New Roman"/>
              </a:rPr>
              <a:t>Departmental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Unit.</a:t>
            </a: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900" spc="-5" dirty="0">
                <a:latin typeface="Times New Roman"/>
                <a:cs typeface="Times New Roman"/>
              </a:rPr>
              <a:t>If error occurs with a receipt, void and issue another  one.</a:t>
            </a:r>
            <a:endParaRPr sz="29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Char char="–"/>
              <a:tabLst>
                <a:tab pos="756285" algn="l"/>
              </a:tabLst>
            </a:pPr>
            <a:r>
              <a:rPr sz="2500" dirty="0">
                <a:latin typeface="Times New Roman"/>
                <a:cs typeface="Times New Roman"/>
              </a:rPr>
              <a:t>Write “void” across face of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receipt</a:t>
            </a:r>
            <a:endParaRPr sz="25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95"/>
              </a:spcBef>
              <a:buChar char="–"/>
              <a:tabLst>
                <a:tab pos="756285" algn="l"/>
              </a:tabLst>
            </a:pPr>
            <a:r>
              <a:rPr sz="2500" dirty="0">
                <a:latin typeface="Times New Roman"/>
                <a:cs typeface="Times New Roman"/>
              </a:rPr>
              <a:t>DO NOT discard any voided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receipts</a:t>
            </a:r>
            <a:endParaRPr sz="2500">
              <a:latin typeface="Times New Roman"/>
              <a:cs typeface="Times New Roman"/>
            </a:endParaRPr>
          </a:p>
          <a:p>
            <a:pPr marL="755650" marR="757555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6285" algn="l"/>
              </a:tabLst>
            </a:pPr>
            <a:r>
              <a:rPr sz="2500" spc="-5" dirty="0">
                <a:latin typeface="Times New Roman"/>
                <a:cs typeface="Times New Roman"/>
              </a:rPr>
              <a:t>Any </a:t>
            </a:r>
            <a:r>
              <a:rPr sz="2500" dirty="0">
                <a:latin typeface="Times New Roman"/>
                <a:cs typeface="Times New Roman"/>
              </a:rPr>
              <a:t>missing receipts should be investigated and an  explanation clearly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documented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79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Mail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7465"/>
            <a:ext cx="7979409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60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743710" algn="l"/>
              </a:tabLst>
            </a:pPr>
            <a:r>
              <a:rPr sz="3000" spc="-5" dirty="0">
                <a:latin typeface="Times New Roman"/>
                <a:cs typeface="Times New Roman"/>
              </a:rPr>
              <a:t>All </a:t>
            </a:r>
            <a:r>
              <a:rPr sz="3000" dirty="0">
                <a:latin typeface="Times New Roman"/>
                <a:cs typeface="Times New Roman"/>
              </a:rPr>
              <a:t>mail should be opened with </a:t>
            </a:r>
            <a:r>
              <a:rPr sz="3000" spc="-5" dirty="0">
                <a:latin typeface="Times New Roman"/>
                <a:cs typeface="Times New Roman"/>
              </a:rPr>
              <a:t>two </a:t>
            </a:r>
            <a:r>
              <a:rPr sz="3000" dirty="0">
                <a:latin typeface="Times New Roman"/>
                <a:cs typeface="Times New Roman"/>
              </a:rPr>
              <a:t>individuals  present.	The individual accepting revenue should  </a:t>
            </a:r>
            <a:r>
              <a:rPr sz="3000" spc="-5" dirty="0">
                <a:latin typeface="Times New Roman"/>
                <a:cs typeface="Times New Roman"/>
              </a:rPr>
              <a:t>NOT </a:t>
            </a:r>
            <a:r>
              <a:rPr sz="3000" dirty="0">
                <a:latin typeface="Times New Roman"/>
                <a:cs typeface="Times New Roman"/>
              </a:rPr>
              <a:t>reconcile funds or prepare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deposit.</a:t>
            </a:r>
          </a:p>
          <a:p>
            <a:pPr marL="355600" marR="16129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All </a:t>
            </a:r>
            <a:r>
              <a:rPr sz="3000" dirty="0">
                <a:latin typeface="Times New Roman"/>
                <a:cs typeface="Times New Roman"/>
              </a:rPr>
              <a:t>checks must have a restrictive endorsement  “for deposit only” immediately at time of receipt  </a:t>
            </a:r>
            <a:r>
              <a:rPr sz="3000" dirty="0" smtClean="0">
                <a:latin typeface="Times New Roman"/>
                <a:cs typeface="Times New Roman"/>
              </a:rPr>
              <a:t>(</a:t>
            </a:r>
            <a:r>
              <a:rPr lang="en-US" sz="3000" dirty="0" smtClean="0">
                <a:latin typeface="Times New Roman"/>
                <a:cs typeface="Times New Roman"/>
              </a:rPr>
              <a:t>Image below</a:t>
            </a:r>
            <a:r>
              <a:rPr sz="3000" dirty="0" smtClean="0">
                <a:latin typeface="Times New Roman"/>
                <a:cs typeface="Times New Roman"/>
              </a:rPr>
              <a:t>).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Documents enclosed with mail payments should  be date stamped by one of the employees opening  mail.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743200" y="6019800"/>
            <a:ext cx="3200400" cy="1536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79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Mail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80513"/>
            <a:ext cx="7956550" cy="4183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7301230" algn="l"/>
              </a:tabLst>
            </a:pPr>
            <a:r>
              <a:rPr sz="2200" spc="-5" dirty="0">
                <a:latin typeface="Times New Roman"/>
                <a:cs typeface="Times New Roman"/>
              </a:rPr>
              <a:t>All </a:t>
            </a:r>
            <a:r>
              <a:rPr sz="2200" dirty="0">
                <a:latin typeface="Times New Roman"/>
                <a:cs typeface="Times New Roman"/>
              </a:rPr>
              <a:t>cash and checks received via mail should be entered on the  Departmental Revenue Mail Log (Attachment </a:t>
            </a:r>
            <a:r>
              <a:rPr lang="en-US" sz="2200" dirty="0" smtClean="0">
                <a:latin typeface="Times New Roman"/>
                <a:cs typeface="Times New Roman"/>
              </a:rPr>
              <a:t>E</a:t>
            </a:r>
            <a:r>
              <a:rPr sz="2200" dirty="0" smtClean="0">
                <a:latin typeface="Times New Roman"/>
                <a:cs typeface="Times New Roman"/>
              </a:rPr>
              <a:t>,</a:t>
            </a:r>
            <a:r>
              <a:rPr sz="2200" spc="-45" dirty="0" smtClean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next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slide).	The  cash, checks, and log should be forwarded to the person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responsible  for reconciliation of daily mail revenue and preparation of the  Departmental Revenue Deposit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Ticket.</a:t>
            </a:r>
          </a:p>
          <a:p>
            <a:pPr marL="355600" marR="111125" indent="-3429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responsible person will verify the total cash and checks match  the Departmental Revenue Mail Log and prepare the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Departmental  Revenue Deposit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Ticket.</a:t>
            </a:r>
          </a:p>
          <a:p>
            <a:pPr marL="355600" marR="219075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  <a:tab pos="146431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bag holding the revenue including the Departmental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Revenue  Deposit Ticket and Departmental Revenue Mail Log should be  sealed and/or locked before it leaves the Departmental Units  location.	Deposits are to be submitted to the Office of the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Bursar.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344" y="890269"/>
            <a:ext cx="33909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Attachment</a:t>
            </a:r>
            <a:r>
              <a:rPr spc="-60" dirty="0"/>
              <a:t> </a:t>
            </a:r>
            <a:r>
              <a:rPr lang="en-US" spc="-5" dirty="0"/>
              <a:t>E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219200" y="1905000"/>
            <a:ext cx="6556552" cy="4441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1083" y="890269"/>
            <a:ext cx="20421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Deposits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8228"/>
            <a:ext cx="7449820" cy="41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50" spc="-5" dirty="0">
                <a:latin typeface="Times New Roman"/>
                <a:cs typeface="Times New Roman"/>
              </a:rPr>
              <a:t>WV </a:t>
            </a:r>
            <a:r>
              <a:rPr sz="2850" dirty="0">
                <a:latin typeface="Times New Roman"/>
                <a:cs typeface="Times New Roman"/>
              </a:rPr>
              <a:t>Code 12-2-2 requires that all revenue  collections must be deposited within</a:t>
            </a:r>
            <a:r>
              <a:rPr sz="2850" spc="-17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twenty-four</a:t>
            </a:r>
          </a:p>
          <a:p>
            <a:pPr marL="354965">
              <a:lnSpc>
                <a:spcPct val="100000"/>
              </a:lnSpc>
            </a:pPr>
            <a:r>
              <a:rPr sz="2850" spc="-5" dirty="0">
                <a:latin typeface="Times New Roman"/>
                <a:cs typeface="Times New Roman"/>
              </a:rPr>
              <a:t>(24)</a:t>
            </a:r>
            <a:r>
              <a:rPr sz="2850" spc="-10" dirty="0">
                <a:latin typeface="Times New Roman"/>
                <a:cs typeface="Times New Roman"/>
              </a:rPr>
              <a:t> </a:t>
            </a:r>
            <a:r>
              <a:rPr lang="en-US" sz="2850" spc="-10" dirty="0">
                <a:latin typeface="Times New Roman"/>
                <a:cs typeface="Times New Roman"/>
              </a:rPr>
              <a:t>b</a:t>
            </a:r>
            <a:r>
              <a:rPr lang="en-US" sz="2850" spc="-10" dirty="0" smtClean="0">
                <a:latin typeface="Times New Roman"/>
                <a:cs typeface="Times New Roman"/>
              </a:rPr>
              <a:t>usiness </a:t>
            </a:r>
            <a:r>
              <a:rPr sz="2850" spc="-5" dirty="0" smtClean="0">
                <a:latin typeface="Times New Roman"/>
                <a:cs typeface="Times New Roman"/>
              </a:rPr>
              <a:t>hours</a:t>
            </a:r>
            <a:r>
              <a:rPr lang="en-US" sz="2850" spc="-5" dirty="0" smtClean="0">
                <a:latin typeface="Times New Roman"/>
                <a:cs typeface="Times New Roman"/>
              </a:rPr>
              <a:t>, regardless of amount receipted. </a:t>
            </a:r>
            <a:endParaRPr sz="2850" dirty="0">
              <a:latin typeface="Times New Roman"/>
              <a:cs typeface="Times New Roman"/>
            </a:endParaRPr>
          </a:p>
          <a:p>
            <a:pPr marL="354965" marR="153670" indent="-342265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50" spc="-5" dirty="0">
                <a:latin typeface="Times New Roman"/>
                <a:cs typeface="Times New Roman"/>
              </a:rPr>
              <a:t>Make </a:t>
            </a:r>
            <a:r>
              <a:rPr sz="2850" dirty="0">
                <a:latin typeface="Times New Roman"/>
                <a:cs typeface="Times New Roman"/>
              </a:rPr>
              <a:t>deposits at the Cashier </a:t>
            </a:r>
            <a:r>
              <a:rPr sz="2850" spc="-5" dirty="0">
                <a:latin typeface="Times New Roman"/>
                <a:cs typeface="Times New Roman"/>
              </a:rPr>
              <a:t>windows, </a:t>
            </a:r>
            <a:r>
              <a:rPr sz="2850" dirty="0">
                <a:latin typeface="Times New Roman"/>
                <a:cs typeface="Times New Roman"/>
              </a:rPr>
              <a:t>101</a:t>
            </a:r>
            <a:r>
              <a:rPr sz="2850" spc="-95" dirty="0">
                <a:latin typeface="Times New Roman"/>
                <a:cs typeface="Times New Roman"/>
              </a:rPr>
              <a:t> </a:t>
            </a:r>
            <a:r>
              <a:rPr sz="2850" spc="-5" dirty="0">
                <a:latin typeface="Times New Roman"/>
                <a:cs typeface="Times New Roman"/>
              </a:rPr>
              <a:t>Old  Main</a:t>
            </a:r>
            <a:r>
              <a:rPr sz="2850" spc="-5" dirty="0" smtClean="0">
                <a:latin typeface="Times New Roman"/>
                <a:cs typeface="Times New Roman"/>
              </a:rPr>
              <a:t>.</a:t>
            </a:r>
            <a:r>
              <a:rPr lang="en-US" sz="2850" spc="-5" dirty="0" smtClean="0">
                <a:latin typeface="Times New Roman"/>
                <a:cs typeface="Times New Roman"/>
              </a:rPr>
              <a:t>  Sending deposits through campus mail is not recommended.    </a:t>
            </a:r>
            <a:endParaRPr sz="2850" dirty="0">
              <a:latin typeface="Times New Roman"/>
              <a:cs typeface="Times New Roman"/>
            </a:endParaRPr>
          </a:p>
          <a:p>
            <a:pPr marL="354965" marR="56515" indent="-342265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50" dirty="0">
                <a:latin typeface="Times New Roman"/>
                <a:cs typeface="Times New Roman"/>
              </a:rPr>
              <a:t>Revenue collection may be received at</a:t>
            </a:r>
            <a:r>
              <a:rPr sz="2850" spc="-19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approved  temporary</a:t>
            </a:r>
            <a:r>
              <a:rPr sz="2850" spc="-2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92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Refunds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8227"/>
            <a:ext cx="7860030" cy="47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responsible person will send all approved  refund requests via email to </a:t>
            </a:r>
            <a:r>
              <a:rPr lang="en-US" sz="2400" spc="-5" dirty="0" smtClean="0">
                <a:latin typeface="Times New Roman"/>
                <a:cs typeface="Times New Roman"/>
              </a:rPr>
              <a:t>the </a:t>
            </a:r>
            <a:r>
              <a:rPr sz="2400" spc="-5" dirty="0" smtClean="0">
                <a:latin typeface="Times New Roman"/>
                <a:cs typeface="Times New Roman"/>
              </a:rPr>
              <a:t>Office </a:t>
            </a:r>
            <a:r>
              <a:rPr sz="2400" spc="-5" dirty="0">
                <a:latin typeface="Times New Roman"/>
                <a:cs typeface="Times New Roman"/>
              </a:rPr>
              <a:t>of the Bursar, </a:t>
            </a:r>
            <a:r>
              <a:rPr sz="2400" spc="-5" dirty="0" smtClean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the responsible person’s supervisor copied on 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email</a:t>
            </a:r>
            <a:r>
              <a:rPr lang="en-US" sz="2400" spc="-10" dirty="0" smtClean="0">
                <a:latin typeface="Times New Roman"/>
                <a:cs typeface="Times New Roman"/>
              </a:rPr>
              <a:t> to </a:t>
            </a:r>
            <a:r>
              <a:rPr lang="en-US" sz="2400" b="1" u="sng" spc="-10" dirty="0" smtClean="0">
                <a:latin typeface="Times New Roman"/>
                <a:cs typeface="Times New Roman"/>
              </a:rPr>
              <a:t>refunds@marshall.edu</a:t>
            </a:r>
            <a:r>
              <a:rPr lang="en-US" sz="2400" spc="-1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Email will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include:</a:t>
            </a:r>
            <a:endParaRPr sz="24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Individual/Company to be refunded</a:t>
            </a: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Date of original payment</a:t>
            </a: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Char char="–"/>
              <a:tabLst>
                <a:tab pos="756285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Detail code(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) that payment was deposited to</a:t>
            </a:r>
            <a:endParaRPr sz="2000" dirty="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ID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</a:p>
          <a:p>
            <a:pPr marL="755015" lvl="1" indent="-285115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2000" dirty="0">
                <a:latin typeface="Times New Roman"/>
                <a:cs typeface="Times New Roman"/>
              </a:rPr>
              <a:t>Address</a:t>
            </a:r>
          </a:p>
          <a:p>
            <a:pPr marL="755650" lvl="1" indent="-285750">
              <a:lnSpc>
                <a:spcPts val="2995"/>
              </a:lnSpc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Amount to be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refunded</a:t>
            </a:r>
          </a:p>
          <a:p>
            <a:pPr marL="355600" marR="5080" indent="-342900">
              <a:lnSpc>
                <a:spcPts val="3479"/>
              </a:lnSpc>
              <a:spcBef>
                <a:spcPts val="1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Refunds should never be issued by the Department  from revenue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receipted.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2806" y="890269"/>
            <a:ext cx="1981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Purpose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6704"/>
            <a:ext cx="7992109" cy="4769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984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To </a:t>
            </a:r>
            <a:r>
              <a:rPr lang="en-US" sz="3000" spc="-5" dirty="0">
                <a:latin typeface="Times New Roman"/>
                <a:cs typeface="Times New Roman"/>
              </a:rPr>
              <a:t>provide guidance for secure receiving, receipting and processing of </a:t>
            </a:r>
            <a:r>
              <a:rPr lang="en-US" sz="3000" spc="-5" dirty="0" smtClean="0">
                <a:latin typeface="Times New Roman"/>
                <a:cs typeface="Times New Roman"/>
              </a:rPr>
              <a:t>revenue by </a:t>
            </a:r>
            <a:r>
              <a:rPr lang="en-US" sz="3000" spc="-5" dirty="0">
                <a:latin typeface="Times New Roman"/>
                <a:cs typeface="Times New Roman"/>
              </a:rPr>
              <a:t>spending units and their employees</a:t>
            </a:r>
          </a:p>
          <a:p>
            <a:pPr marL="355600" marR="2984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Increase </a:t>
            </a:r>
            <a:r>
              <a:rPr lang="en-US" sz="3000" spc="-5" dirty="0">
                <a:latin typeface="Times New Roman"/>
                <a:cs typeface="Times New Roman"/>
              </a:rPr>
              <a:t>knowledge of </a:t>
            </a:r>
            <a:r>
              <a:rPr lang="en-US" sz="3000" spc="-5" dirty="0" smtClean="0">
                <a:latin typeface="Times New Roman"/>
                <a:cs typeface="Times New Roman"/>
              </a:rPr>
              <a:t>responsibilities of employee’s handling revenue.</a:t>
            </a:r>
            <a:endParaRPr lang="en-US" sz="3000" spc="-5" dirty="0">
              <a:latin typeface="Times New Roman"/>
              <a:cs typeface="Times New Roman"/>
            </a:endParaRPr>
          </a:p>
          <a:p>
            <a:pPr marL="355600" marR="2984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Provide </a:t>
            </a:r>
            <a:r>
              <a:rPr lang="en-US" sz="3000" spc="-5" dirty="0">
                <a:latin typeface="Times New Roman"/>
                <a:cs typeface="Times New Roman"/>
              </a:rPr>
              <a:t>guidance to establishing procedures</a:t>
            </a:r>
          </a:p>
          <a:p>
            <a:pPr marL="355600" marR="2984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000" spc="-5" dirty="0" smtClean="0">
                <a:latin typeface="Times New Roman"/>
                <a:cs typeface="Times New Roman"/>
              </a:rPr>
              <a:t>Provide </a:t>
            </a:r>
            <a:r>
              <a:rPr lang="en-US" sz="3000" spc="-5" dirty="0">
                <a:latin typeface="Times New Roman"/>
                <a:cs typeface="Times New Roman"/>
              </a:rPr>
              <a:t>knowledge and understanding of the associated risks and help prevent fraud</a:t>
            </a:r>
          </a:p>
          <a:p>
            <a:pPr marL="355600" marR="13271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 smtClean="0">
                <a:latin typeface="Times New Roman"/>
                <a:cs typeface="Times New Roman"/>
              </a:rPr>
              <a:t>Protect </a:t>
            </a:r>
            <a:r>
              <a:rPr sz="3000" spc="-5" dirty="0">
                <a:latin typeface="Times New Roman"/>
                <a:cs typeface="Times New Roman"/>
              </a:rPr>
              <a:t>employees from inappropriate charges  of mishandling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funds.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585" y="890269"/>
            <a:ext cx="56483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Outside Bank</a:t>
            </a:r>
            <a:r>
              <a:rPr spc="-15" dirty="0"/>
              <a:t> </a:t>
            </a:r>
            <a:r>
              <a:rPr spc="-5" dirty="0"/>
              <a:t>Accounts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pc="-5" dirty="0"/>
              <a:t>O</a:t>
            </a:r>
            <a:r>
              <a:rPr dirty="0" smtClean="0"/>
              <a:t>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011754"/>
            <a:ext cx="9067800" cy="407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53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No </a:t>
            </a:r>
            <a:r>
              <a:rPr sz="2800" dirty="0">
                <a:latin typeface="Times New Roman"/>
                <a:cs typeface="Times New Roman"/>
              </a:rPr>
              <a:t>external bank accounts using the name </a:t>
            </a:r>
            <a:r>
              <a:rPr lang="en-US" sz="2800" dirty="0" smtClean="0">
                <a:latin typeface="Times New Roman"/>
                <a:cs typeface="Times New Roman"/>
              </a:rPr>
              <a:t>and FEIN number </a:t>
            </a:r>
            <a:r>
              <a:rPr sz="2800" dirty="0" smtClean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Marshall University can be created without the  approval of the Chief Financial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Officer.</a:t>
            </a: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Documentation </a:t>
            </a:r>
            <a:r>
              <a:rPr sz="2800" dirty="0">
                <a:latin typeface="Times New Roman"/>
                <a:cs typeface="Times New Roman"/>
              </a:rPr>
              <a:t>required to open an outside bank  account </a:t>
            </a:r>
            <a:r>
              <a:rPr lang="en-US" sz="2800" dirty="0" smtClean="0">
                <a:latin typeface="Times New Roman"/>
                <a:cs typeface="Times New Roman"/>
              </a:rPr>
              <a:t>will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lang="en-US" sz="2800" dirty="0" smtClean="0">
                <a:latin typeface="Times New Roman"/>
                <a:cs typeface="Times New Roman"/>
              </a:rPr>
              <a:t>completed and submitted to the WVSTO by the </a:t>
            </a:r>
            <a:r>
              <a:rPr sz="2800" dirty="0" smtClean="0">
                <a:latin typeface="Times New Roman"/>
                <a:cs typeface="Times New Roman"/>
              </a:rPr>
              <a:t>Office </a:t>
            </a:r>
            <a:r>
              <a:rPr sz="2800" dirty="0">
                <a:latin typeface="Times New Roman"/>
                <a:cs typeface="Times New Roman"/>
              </a:rPr>
              <a:t>of the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Bursar</a:t>
            </a:r>
            <a:r>
              <a:rPr lang="en-US" sz="2800" dirty="0" smtClean="0">
                <a:latin typeface="Times New Roman"/>
                <a:cs typeface="Times New Roman"/>
              </a:rPr>
              <a:t> only</a:t>
            </a:r>
            <a:r>
              <a:rPr sz="2800" dirty="0" smtClean="0">
                <a:latin typeface="Times New Roman"/>
                <a:cs typeface="Times New Roman"/>
              </a:rPr>
              <a:t>.</a:t>
            </a:r>
            <a:r>
              <a:rPr lang="en-US" sz="2800" dirty="0" smtClean="0">
                <a:latin typeface="Times New Roman"/>
                <a:cs typeface="Times New Roman"/>
              </a:rPr>
              <a:t> Please contact Alice Roberts for additional information. </a:t>
            </a:r>
            <a:endParaRPr sz="2800" dirty="0">
              <a:latin typeface="Times New Roman"/>
              <a:cs typeface="Times New Roman"/>
            </a:endParaRPr>
          </a:p>
          <a:p>
            <a:pPr marL="355600" marR="67437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WV </a:t>
            </a:r>
            <a:r>
              <a:rPr sz="2800" dirty="0">
                <a:latin typeface="Times New Roman"/>
                <a:cs typeface="Times New Roman"/>
              </a:rPr>
              <a:t>State Treasurer’s </a:t>
            </a:r>
            <a:r>
              <a:rPr sz="2800" spc="-5" dirty="0">
                <a:latin typeface="Times New Roman"/>
                <a:cs typeface="Times New Roman"/>
              </a:rPr>
              <a:t>Offices </a:t>
            </a:r>
            <a:r>
              <a:rPr sz="2800" dirty="0">
                <a:latin typeface="Times New Roman"/>
                <a:cs typeface="Times New Roman"/>
              </a:rPr>
              <a:t>places final  approval and monitors accounts </a:t>
            </a:r>
            <a:r>
              <a:rPr sz="2800" spc="-5" dirty="0">
                <a:latin typeface="Times New Roman"/>
                <a:cs typeface="Times New Roman"/>
              </a:rPr>
              <a:t>as set </a:t>
            </a:r>
            <a:r>
              <a:rPr sz="2800" dirty="0">
                <a:latin typeface="Times New Roman"/>
                <a:cs typeface="Times New Roman"/>
              </a:rPr>
              <a:t>forth in  </a:t>
            </a:r>
            <a:r>
              <a:rPr sz="2800" spc="-5" dirty="0">
                <a:latin typeface="Times New Roman"/>
                <a:cs typeface="Times New Roman"/>
              </a:rPr>
              <a:t>WV </a:t>
            </a:r>
            <a:r>
              <a:rPr sz="2800" dirty="0">
                <a:latin typeface="Times New Roman"/>
                <a:cs typeface="Times New Roman"/>
              </a:rPr>
              <a:t>Code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12-2-3.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4088" y="890269"/>
            <a:ext cx="54400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</a:t>
            </a:r>
            <a:r>
              <a:rPr spc="-30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6704"/>
            <a:ext cx="785495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Under no circumstances should an employee  co-mingle Departmental received funds with  his/her own personal funds, deposit the  received funds in a personal bank account, or  take the received funds home for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safekeeping.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4609" y="890269"/>
            <a:ext cx="35496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Imprest</a:t>
            </a:r>
            <a:r>
              <a:rPr spc="-55" dirty="0"/>
              <a:t> </a:t>
            </a:r>
            <a:r>
              <a:rPr spc="-5" dirty="0"/>
              <a:t>Funds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8990"/>
            <a:ext cx="8014588" cy="424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65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3793490" algn="l"/>
              </a:tabLst>
            </a:pPr>
            <a:r>
              <a:rPr sz="2400" spc="-5" dirty="0">
                <a:latin typeface="Times New Roman"/>
                <a:cs typeface="Times New Roman"/>
              </a:rPr>
              <a:t>Cash </a:t>
            </a:r>
            <a:r>
              <a:rPr sz="2400" dirty="0">
                <a:latin typeface="Times New Roman"/>
                <a:cs typeface="Times New Roman"/>
              </a:rPr>
              <a:t>receipts must not be used to establish an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imprest  fund or petty cash </a:t>
            </a:r>
            <a:r>
              <a:rPr sz="2400" dirty="0" smtClean="0">
                <a:latin typeface="Times New Roman"/>
                <a:cs typeface="Times New Roman"/>
              </a:rPr>
              <a:t>fund.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Expenditures </a:t>
            </a:r>
            <a:r>
              <a:rPr sz="2400" dirty="0">
                <a:latin typeface="Times New Roman"/>
                <a:cs typeface="Times New Roman"/>
              </a:rPr>
              <a:t>or refunds </a:t>
            </a:r>
            <a:r>
              <a:rPr sz="2400" dirty="0" smtClean="0">
                <a:latin typeface="Times New Roman"/>
                <a:cs typeface="Times New Roman"/>
              </a:rPr>
              <a:t>cannot </a:t>
            </a:r>
            <a:r>
              <a:rPr sz="2400" dirty="0">
                <a:latin typeface="Times New Roman"/>
                <a:cs typeface="Times New Roman"/>
              </a:rPr>
              <a:t>be made from Cash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receipts.</a:t>
            </a: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Documentation </a:t>
            </a:r>
            <a:r>
              <a:rPr sz="2400" dirty="0">
                <a:latin typeface="Times New Roman"/>
                <a:cs typeface="Times New Roman"/>
              </a:rPr>
              <a:t>to open, close, and/or change 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name  of the person responsible for an imprest fund must be  </a:t>
            </a:r>
            <a:r>
              <a:rPr lang="en-US" sz="2400" dirty="0" smtClean="0">
                <a:latin typeface="Times New Roman"/>
                <a:cs typeface="Times New Roman"/>
              </a:rPr>
              <a:t>submitted </a:t>
            </a:r>
            <a:r>
              <a:rPr sz="2400" dirty="0" smtClean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the Office of 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Bursar</a:t>
            </a:r>
            <a:r>
              <a:rPr lang="en-US" sz="2400" dirty="0" smtClean="0">
                <a:latin typeface="Times New Roman"/>
                <a:cs typeface="Times New Roman"/>
              </a:rPr>
              <a:t> for approval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r>
              <a:rPr lang="en-US" sz="2400" dirty="0" smtClean="0">
                <a:latin typeface="Times New Roman"/>
                <a:cs typeface="Times New Roman"/>
              </a:rPr>
              <a:t> The office of the Bursar will file all required forms with the WVSTO.</a:t>
            </a:r>
            <a:endParaRPr sz="2400" dirty="0">
              <a:latin typeface="Times New Roman"/>
              <a:cs typeface="Times New Roman"/>
            </a:endParaRPr>
          </a:p>
          <a:p>
            <a:pPr marL="355600" marR="2286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WV </a:t>
            </a:r>
            <a:r>
              <a:rPr sz="2400" dirty="0">
                <a:latin typeface="Times New Roman"/>
                <a:cs typeface="Times New Roman"/>
              </a:rPr>
              <a:t>State Treasurer’s Office places final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approval  on imprest fund rule requirements and conducts  applicable </a:t>
            </a:r>
            <a:r>
              <a:rPr sz="2400" spc="-5" dirty="0">
                <a:latin typeface="Times New Roman"/>
                <a:cs typeface="Times New Roman"/>
              </a:rPr>
              <a:t>surprise </a:t>
            </a:r>
            <a:r>
              <a:rPr sz="2400" dirty="0">
                <a:latin typeface="Times New Roman"/>
                <a:cs typeface="Times New Roman"/>
              </a:rPr>
              <a:t>audits to departments authorized to  maintain an imprest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890269"/>
            <a:ext cx="64484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Check/Money Order</a:t>
            </a:r>
            <a:r>
              <a:rPr spc="-20" dirty="0"/>
              <a:t> </a:t>
            </a:r>
            <a:r>
              <a:rPr spc="-5" dirty="0"/>
              <a:t>Items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101" y="1775713"/>
            <a:ext cx="8463280" cy="5021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61150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Account holder’s name, address, and telephone number must be  included on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lang="en-US" sz="2300" dirty="0" smtClean="0">
                <a:latin typeface="Times New Roman"/>
                <a:cs typeface="Times New Roman"/>
              </a:rPr>
              <a:t>the </a:t>
            </a:r>
            <a:r>
              <a:rPr sz="2300" spc="-5" dirty="0" smtClean="0">
                <a:latin typeface="Times New Roman"/>
                <a:cs typeface="Times New Roman"/>
              </a:rPr>
              <a:t>check</a:t>
            </a:r>
            <a:r>
              <a:rPr sz="2300" spc="-5" dirty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354965" marR="109220" indent="-342265">
              <a:lnSpc>
                <a:spcPct val="1000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A bank name must be listed, and the routing number and customer’s  bank account number are to be encoded on the bottom edge of the  check.</a:t>
            </a:r>
            <a:endParaRPr sz="23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Do NOT accept post-dated or stale dated</a:t>
            </a:r>
            <a:r>
              <a:rPr sz="2300" spc="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checks.</a:t>
            </a:r>
            <a:endParaRPr sz="2300" dirty="0">
              <a:latin typeface="Times New Roman"/>
              <a:cs typeface="Times New Roman"/>
            </a:endParaRPr>
          </a:p>
          <a:p>
            <a:pPr marL="755015" lvl="1" indent="-285115">
              <a:lnSpc>
                <a:spcPct val="100000"/>
              </a:lnSpc>
              <a:spcBef>
                <a:spcPts val="49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Times New Roman"/>
                <a:cs typeface="Times New Roman"/>
              </a:rPr>
              <a:t>Post-dated checks have a date in 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future</a:t>
            </a:r>
            <a:endParaRPr sz="2000" dirty="0">
              <a:latin typeface="Times New Roman"/>
              <a:cs typeface="Times New Roman"/>
            </a:endParaRPr>
          </a:p>
          <a:p>
            <a:pPr marL="755015" lvl="1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Times New Roman"/>
                <a:cs typeface="Times New Roman"/>
              </a:rPr>
              <a:t>Stale dated checks have a date of six months ago or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longer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Do NOT agree to hold check for future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deposit.</a:t>
            </a:r>
            <a:endParaRPr sz="2300" dirty="0">
              <a:latin typeface="Times New Roman"/>
              <a:cs typeface="Times New Roman"/>
            </a:endParaRPr>
          </a:p>
          <a:p>
            <a:pPr marL="354965" marR="103505" indent="-342265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The numeric amount on the check </a:t>
            </a:r>
            <a:r>
              <a:rPr sz="2300" b="1" u="sng" spc="-5" dirty="0">
                <a:latin typeface="Times New Roman"/>
                <a:cs typeface="Times New Roman"/>
              </a:rPr>
              <a:t>must</a:t>
            </a:r>
            <a:r>
              <a:rPr sz="2300" spc="-5" dirty="0">
                <a:latin typeface="Times New Roman"/>
                <a:cs typeface="Times New Roman"/>
              </a:rPr>
              <a:t> match the amount written in  words</a:t>
            </a:r>
            <a:r>
              <a:rPr sz="2300" spc="-5" dirty="0" smtClean="0">
                <a:latin typeface="Times New Roman"/>
                <a:cs typeface="Times New Roman"/>
              </a:rPr>
              <a:t>.</a:t>
            </a:r>
            <a:r>
              <a:rPr lang="en-US" sz="2300" spc="-5" dirty="0" smtClean="0">
                <a:latin typeface="Times New Roman"/>
                <a:cs typeface="Times New Roman"/>
              </a:rPr>
              <a:t>  The bank will default to the amount written in words.</a:t>
            </a:r>
            <a:endParaRPr sz="2300" dirty="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The check </a:t>
            </a:r>
            <a:r>
              <a:rPr sz="2300" b="1" u="sng" spc="-5" dirty="0">
                <a:latin typeface="Times New Roman"/>
                <a:cs typeface="Times New Roman"/>
              </a:rPr>
              <a:t>must</a:t>
            </a:r>
            <a:r>
              <a:rPr sz="2300" spc="-5" dirty="0">
                <a:latin typeface="Times New Roman"/>
                <a:cs typeface="Times New Roman"/>
              </a:rPr>
              <a:t> be U.S. funds, signed, and made payable to Marshall  University.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7315200" y="2057400"/>
            <a:ext cx="2113787" cy="2183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Identifying </a:t>
            </a:r>
            <a:r>
              <a:rPr lang="en-US" spc="-15" dirty="0"/>
              <a:t>Funny</a:t>
            </a:r>
            <a:r>
              <a:rPr lang="en-US" spc="-90" dirty="0"/>
              <a:t> </a:t>
            </a:r>
            <a:r>
              <a:rPr lang="en-US" spc="-5" dirty="0"/>
              <a:t>Money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34469"/>
            <a:ext cx="8073899" cy="4857740"/>
          </a:xfrm>
        </p:spPr>
        <p:txBody>
          <a:bodyPr/>
          <a:lstStyle/>
          <a:p>
            <a:pPr marL="241300" marR="1057910" indent="-228600" algn="l" rtl="0"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Purchase counterfeit detection pens and follow  instructions.</a:t>
            </a:r>
          </a:p>
          <a:p>
            <a:pPr marL="241300" indent="-228600" algn="l" rtl="0"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Use the Feel, Tilt, Light method:</a:t>
            </a:r>
          </a:p>
          <a:p>
            <a:pPr marL="698500" lvl="1" indent="-228600" algn="l" rtl="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000" kern="1200" spc="-5" dirty="0">
                <a:solidFill>
                  <a:schemeClr val="tx1"/>
                </a:solidFill>
                <a:latin typeface="Times New Roman"/>
                <a:cs typeface="Times New Roman"/>
              </a:rPr>
              <a:t>Feel the paper for raised printing,</a:t>
            </a:r>
          </a:p>
          <a:p>
            <a:pPr marL="698500" lvl="1" indent="-228600" algn="l" rtl="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000" kern="1200" spc="-5" dirty="0">
                <a:solidFill>
                  <a:schemeClr val="tx1"/>
                </a:solidFill>
                <a:latin typeface="Times New Roman"/>
                <a:cs typeface="Times New Roman"/>
              </a:rPr>
              <a:t>Tilt the bill to view color-shifting and</a:t>
            </a:r>
          </a:p>
          <a:p>
            <a:pPr marL="698500" lvl="1" indent="-228600" algn="l" rtl="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000" kern="1200" spc="-5" dirty="0">
                <a:solidFill>
                  <a:schemeClr val="tx1"/>
                </a:solidFill>
                <a:latin typeface="Times New Roman"/>
                <a:cs typeface="Times New Roman"/>
              </a:rPr>
              <a:t>Hold bill to light to view image and watermark.</a:t>
            </a:r>
          </a:p>
          <a:p>
            <a:pPr marL="241300" marR="196850" indent="-228600" algn="l" rtl="0"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Serial Numbers and font on bill should correspond to  one another.</a:t>
            </a:r>
          </a:p>
          <a:p>
            <a:pPr marL="241300" indent="-228600" algn="l" rtl="0"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Train employees to scrutinize every transaction.</a:t>
            </a:r>
          </a:p>
          <a:p>
            <a:pPr marL="241300" marR="1256665" indent="-228600" algn="l" rtl="0"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Hand over suspect counterfeit money to your  supervisor immediately.</a:t>
            </a:r>
          </a:p>
          <a:p>
            <a:pPr marL="241300" marR="1256665" indent="-228600" algn="l" rtl="0"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 If a counterfeit banknote is received, limit touching the</a:t>
            </a:r>
          </a:p>
          <a:p>
            <a:pPr marL="241300" marR="263525" algn="l" rtl="0">
              <a:spcBef>
                <a:spcPts val="470"/>
              </a:spcBef>
            </a:pPr>
            <a:r>
              <a:rPr lang="en-US" sz="2000" kern="1200" spc="-5" dirty="0">
                <a:latin typeface="Times New Roman"/>
                <a:cs typeface="Times New Roman"/>
              </a:rPr>
              <a:t>bill, place in clear plastic bag or envelope, write down  the origin and notify the Office of the Bursar and MUPD.</a:t>
            </a:r>
          </a:p>
          <a:p>
            <a:pPr marL="241300" indent="-228600" algn="l" rtl="0"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kern="1200" spc="-5" dirty="0">
                <a:latin typeface="Times New Roman"/>
                <a:cs typeface="Times New Roman"/>
              </a:rPr>
              <a:t>Do not include counterfeit money in daily deposit.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906145" y="6984339"/>
            <a:ext cx="1226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200"/>
              </a:lnSpc>
              <a:spcBef>
                <a:spcPts val="3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/>
                <a:cs typeface="Times New Roman"/>
              </a:rPr>
              <a:t>Office of the</a:t>
            </a:r>
            <a:r>
              <a:rPr lang="en-US" sz="1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Times New Roman"/>
                <a:cs typeface="Times New Roman"/>
              </a:rPr>
              <a:t>Bursar</a:t>
            </a:r>
          </a:p>
        </p:txBody>
      </p:sp>
    </p:spTree>
    <p:extLst>
      <p:ext uri="{BB962C8B-B14F-4D97-AF65-F5344CB8AC3E}">
        <p14:creationId xmlns:p14="http://schemas.microsoft.com/office/powerpoint/2010/main" val="3021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09355" cy="677108"/>
          </a:xfrm>
        </p:spPr>
        <p:txBody>
          <a:bodyPr/>
          <a:lstStyle/>
          <a:p>
            <a:r>
              <a:rPr lang="en-US" dirty="0" smtClean="0"/>
              <a:t>Credit </a:t>
            </a:r>
            <a:r>
              <a:rPr lang="en-US" dirty="0" smtClean="0"/>
              <a:t>Cards</a:t>
            </a:r>
            <a:r>
              <a:rPr lang="en-US" dirty="0"/>
              <a:t> </a:t>
            </a:r>
            <a:r>
              <a:rPr lang="en-US" dirty="0" smtClean="0"/>
              <a:t>	   or</a:t>
            </a:r>
            <a:r>
              <a:rPr lang="en-US" dirty="0" smtClean="0"/>
              <a:t>	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1992"/>
            <a:ext cx="4375404" cy="375487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Getting started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Valid types of payment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Card present vs </a:t>
            </a:r>
            <a:r>
              <a:rPr lang="en-US" sz="2800" dirty="0" smtClean="0"/>
              <a:t>Card </a:t>
            </a:r>
            <a:r>
              <a:rPr lang="en-US" sz="2800" dirty="0"/>
              <a:t>not present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Refunds vs Voids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Disputes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Sensitive information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181600" y="2280094"/>
            <a:ext cx="4375404" cy="430887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ACH payment </a:t>
            </a:r>
            <a:r>
              <a:rPr lang="en-US" sz="2800" dirty="0" smtClean="0"/>
              <a:t>are electronic payments that have been directly deposited from customer’s account.</a:t>
            </a:r>
            <a:endParaRPr lang="en-US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Contact </a:t>
            </a:r>
            <a:r>
              <a:rPr lang="en-US" sz="2800" dirty="0"/>
              <a:t>Alice Roberts or Matthew Walker </a:t>
            </a:r>
            <a:r>
              <a:rPr lang="en-US" sz="2800" dirty="0" smtClean="0"/>
              <a:t>if </a:t>
            </a:r>
            <a:r>
              <a:rPr lang="en-US" sz="2800" dirty="0"/>
              <a:t>a vendor </a:t>
            </a:r>
            <a:r>
              <a:rPr lang="en-US" sz="2800" dirty="0" smtClean="0"/>
              <a:t>is asking </a:t>
            </a:r>
            <a:r>
              <a:rPr lang="en-US" sz="2800" dirty="0"/>
              <a:t>to process their payment as 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29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&amp;</a:t>
            </a:r>
            <a:r>
              <a:rPr spc="-45" dirty="0"/>
              <a:t> </a:t>
            </a:r>
            <a:r>
              <a:rPr spc="-5" dirty="0"/>
              <a:t>Assistance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8990"/>
            <a:ext cx="7608570" cy="4683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320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Any Departmental unit requiring </a:t>
            </a:r>
            <a:r>
              <a:rPr sz="2700" spc="-5" dirty="0">
                <a:latin typeface="Times New Roman"/>
                <a:cs typeface="Times New Roman"/>
              </a:rPr>
              <a:t>assistance </a:t>
            </a:r>
            <a:r>
              <a:rPr sz="2700" dirty="0">
                <a:latin typeface="Times New Roman"/>
                <a:cs typeface="Times New Roman"/>
              </a:rPr>
              <a:t>should  contact Marshall </a:t>
            </a:r>
            <a:r>
              <a:rPr sz="2700" spc="-5" dirty="0">
                <a:latin typeface="Times New Roman"/>
                <a:cs typeface="Times New Roman"/>
              </a:rPr>
              <a:t>University’s </a:t>
            </a:r>
            <a:r>
              <a:rPr sz="2700" dirty="0">
                <a:latin typeface="Times New Roman"/>
                <a:cs typeface="Times New Roman"/>
              </a:rPr>
              <a:t>Office of the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Bursar.</a:t>
            </a:r>
          </a:p>
          <a:p>
            <a:pPr marL="755650" lvl="1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756285" algn="l"/>
              </a:tabLst>
            </a:pPr>
            <a:r>
              <a:rPr sz="2500" dirty="0">
                <a:latin typeface="Times New Roman"/>
                <a:cs typeface="Times New Roman"/>
              </a:rPr>
              <a:t>101 Old Main, Huntington, WV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25755</a:t>
            </a:r>
          </a:p>
          <a:p>
            <a:pPr marL="1155065" lvl="2" indent="-227965">
              <a:lnSpc>
                <a:spcPct val="100000"/>
              </a:lnSpc>
              <a:spcBef>
                <a:spcPts val="52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100" dirty="0">
                <a:latin typeface="Times New Roman"/>
                <a:cs typeface="Times New Roman"/>
              </a:rPr>
              <a:t>304/696-6620</a:t>
            </a: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</a:tabLst>
            </a:pPr>
            <a:r>
              <a:rPr lang="en-US" sz="2500" dirty="0" smtClean="0">
                <a:latin typeface="Times New Roman"/>
                <a:cs typeface="Times New Roman"/>
              </a:rPr>
              <a:t>Matthew Walker</a:t>
            </a:r>
            <a:r>
              <a:rPr sz="2500" spc="-5" dirty="0" smtClean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Accountant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Senior</a:t>
            </a:r>
            <a:endParaRPr sz="1800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•"/>
              <a:tabLst>
                <a:tab pos="1155065" algn="l"/>
                <a:tab pos="1155700" algn="l"/>
              </a:tabLst>
            </a:pPr>
            <a:r>
              <a:rPr lang="en-US" sz="2000" u="sng" spc="-10" dirty="0" smtClean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  <a:hlinkClick r:id="rId3"/>
              </a:rPr>
              <a:t>walkerma</a:t>
            </a:r>
            <a:r>
              <a:rPr sz="2000" u="sng" spc="-10" dirty="0" smtClean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  <a:hlinkClick r:id="rId3"/>
              </a:rPr>
              <a:t>@marshall.edu</a:t>
            </a:r>
            <a:endParaRPr lang="en-US" sz="2000" u="sng" spc="-10" dirty="0" smtClean="0">
              <a:solidFill>
                <a:srgbClr val="003300"/>
              </a:solidFill>
              <a:uFill>
                <a:solidFill>
                  <a:srgbClr val="003300"/>
                </a:solidFill>
              </a:uFill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har char="–"/>
              <a:tabLst>
                <a:tab pos="756285" algn="l"/>
              </a:tabLst>
            </a:pPr>
            <a:r>
              <a:rPr lang="en-US" sz="2500" dirty="0" smtClean="0">
                <a:latin typeface="Times New Roman"/>
                <a:cs typeface="Times New Roman"/>
              </a:rPr>
              <a:t>Scott Rhudy, </a:t>
            </a:r>
            <a:r>
              <a:rPr lang="en-US" spc="-5" dirty="0" smtClean="0">
                <a:latin typeface="Times New Roman"/>
                <a:cs typeface="Times New Roman"/>
              </a:rPr>
              <a:t>Supervisor, Student Accounting Services</a:t>
            </a:r>
            <a:endParaRPr lang="en-US" dirty="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Char char="•"/>
              <a:tabLst>
                <a:tab pos="1155065" algn="l"/>
                <a:tab pos="1156335" algn="l"/>
              </a:tabLst>
            </a:pPr>
            <a:r>
              <a:rPr lang="en-US" sz="2000" u="sng" spc="-10" dirty="0" smtClean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  <a:hlinkClick r:id="rId4"/>
              </a:rPr>
              <a:t>rhudy2@marshall.edu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All </a:t>
            </a:r>
            <a:r>
              <a:rPr sz="2700" dirty="0">
                <a:latin typeface="Times New Roman"/>
                <a:cs typeface="Times New Roman"/>
              </a:rPr>
              <a:t>areas are subject to periodic Internal Audit to  determine adherence to University and State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policies  and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procedures.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29" y="1905000"/>
            <a:ext cx="3496500" cy="2517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37" y="866320"/>
            <a:ext cx="8531478" cy="897383"/>
          </a:xfrm>
        </p:spPr>
        <p:txBody>
          <a:bodyPr/>
          <a:lstStyle/>
          <a:p>
            <a:r>
              <a:rPr lang="en-US" dirty="0"/>
              <a:t>What is Included in Cash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895600"/>
            <a:ext cx="4495800" cy="397031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dirty="0" smtClean="0"/>
              <a:t>•Dollar </a:t>
            </a:r>
            <a:r>
              <a:rPr lang="en-US" sz="4000" dirty="0"/>
              <a:t>bills and </a:t>
            </a:r>
            <a:r>
              <a:rPr lang="en-US" sz="4000" dirty="0" smtClean="0"/>
              <a:t>coins</a:t>
            </a:r>
            <a:endParaRPr lang="en-US" sz="4000" dirty="0"/>
          </a:p>
          <a:p>
            <a:pPr>
              <a:spcAft>
                <a:spcPts val="1200"/>
              </a:spcAft>
            </a:pPr>
            <a:r>
              <a:rPr lang="en-US" sz="4000" dirty="0" smtClean="0"/>
              <a:t>•Checks</a:t>
            </a:r>
            <a:endParaRPr lang="en-US" sz="4000" dirty="0"/>
          </a:p>
          <a:p>
            <a:pPr>
              <a:spcAft>
                <a:spcPts val="1200"/>
              </a:spcAft>
            </a:pPr>
            <a:r>
              <a:rPr lang="en-US" sz="4000" dirty="0" smtClean="0"/>
              <a:t>•Money </a:t>
            </a:r>
            <a:r>
              <a:rPr lang="en-US" sz="4000" dirty="0"/>
              <a:t>orders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•Cashier’s </a:t>
            </a:r>
            <a:r>
              <a:rPr lang="en-US" sz="4000" dirty="0"/>
              <a:t>checks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4495800" y="4267200"/>
            <a:ext cx="2564100" cy="2196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48600" y="6934200"/>
            <a:ext cx="13355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z="1100" dirty="0"/>
              <a:t>Office of the</a:t>
            </a:r>
            <a:r>
              <a:rPr lang="en-US" sz="1100" spc="-80" dirty="0"/>
              <a:t> </a:t>
            </a:r>
            <a:r>
              <a:rPr lang="en-US" sz="1100" dirty="0"/>
              <a:t>Bursar</a:t>
            </a:r>
          </a:p>
        </p:txBody>
      </p:sp>
    </p:spTree>
    <p:extLst>
      <p:ext uri="{BB962C8B-B14F-4D97-AF65-F5344CB8AC3E}">
        <p14:creationId xmlns:p14="http://schemas.microsoft.com/office/powerpoint/2010/main" val="4159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7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General</a:t>
            </a:r>
            <a:r>
              <a:rPr spc="-30" dirty="0"/>
              <a:t> </a:t>
            </a:r>
            <a:r>
              <a:rPr spc="-5" dirty="0"/>
              <a:t>Description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6704"/>
            <a:ext cx="7990840" cy="438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WV Code 12-2-2 requires all employees of the  state to keep daily itemized record of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 smtClean="0">
                <a:latin typeface="Times New Roman"/>
                <a:cs typeface="Times New Roman"/>
              </a:rPr>
              <a:t>revenue</a:t>
            </a:r>
            <a:r>
              <a:rPr sz="3200" spc="-5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755650" marR="18034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All </a:t>
            </a:r>
            <a:r>
              <a:rPr lang="en-US" sz="2800" dirty="0" smtClean="0">
                <a:latin typeface="Times New Roman"/>
                <a:cs typeface="Times New Roman"/>
              </a:rPr>
              <a:t>revenue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shall be deposited within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twenty-four  </a:t>
            </a:r>
            <a:r>
              <a:rPr lang="en-US" sz="2800" dirty="0" smtClean="0">
                <a:latin typeface="Times New Roman"/>
                <a:cs typeface="Times New Roman"/>
              </a:rPr>
              <a:t>business </a:t>
            </a:r>
            <a:r>
              <a:rPr sz="2800" dirty="0" smtClean="0">
                <a:latin typeface="Times New Roman"/>
                <a:cs typeface="Times New Roman"/>
              </a:rPr>
              <a:t>hours </a:t>
            </a:r>
            <a:r>
              <a:rPr sz="2800" dirty="0">
                <a:latin typeface="Times New Roman"/>
                <a:cs typeface="Times New Roman"/>
              </a:rPr>
              <a:t>of any purpose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whatsoever.</a:t>
            </a:r>
          </a:p>
          <a:p>
            <a:pPr marL="355600" marR="52705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following procedures will give employees  a clear picture of what is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expected.</a:t>
            </a:r>
            <a:endParaRPr sz="3200" dirty="0">
              <a:latin typeface="Times New Roman"/>
              <a:cs typeface="Times New Roman"/>
            </a:endParaRPr>
          </a:p>
          <a:p>
            <a:pPr marL="755650" marR="12827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Which employee has access, what behavior is and  is not acceptable, and how accurately to accept,  handle, and safeguard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Revenue.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9920" y="890269"/>
            <a:ext cx="2973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Registration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792" y="2078227"/>
            <a:ext cx="7973059" cy="422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352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2900" spc="-5" dirty="0">
                <a:latin typeface="Times New Roman"/>
                <a:cs typeface="Times New Roman"/>
              </a:rPr>
              <a:t>All areas receiving revenue are to be approved by  the Chief </a:t>
            </a:r>
            <a:r>
              <a:rPr sz="2900" spc="-10" dirty="0">
                <a:latin typeface="Times New Roman"/>
                <a:cs typeface="Times New Roman"/>
              </a:rPr>
              <a:t>Financial Officer </a:t>
            </a:r>
            <a:r>
              <a:rPr sz="2900" spc="-5" dirty="0">
                <a:latin typeface="Times New Roman"/>
                <a:cs typeface="Times New Roman"/>
              </a:rPr>
              <a:t>and must be </a:t>
            </a:r>
            <a:r>
              <a:rPr sz="2900" spc="-10" dirty="0">
                <a:latin typeface="Times New Roman"/>
                <a:cs typeface="Times New Roman"/>
              </a:rPr>
              <a:t>registered  </a:t>
            </a:r>
            <a:r>
              <a:rPr sz="2900" spc="-5" dirty="0">
                <a:latin typeface="Times New Roman"/>
                <a:cs typeface="Times New Roman"/>
              </a:rPr>
              <a:t>with the </a:t>
            </a:r>
            <a:r>
              <a:rPr sz="2900" spc="-10" dirty="0">
                <a:latin typeface="Times New Roman"/>
                <a:cs typeface="Times New Roman"/>
              </a:rPr>
              <a:t>Office </a:t>
            </a:r>
            <a:r>
              <a:rPr sz="2900" spc="-5" dirty="0">
                <a:latin typeface="Times New Roman"/>
                <a:cs typeface="Times New Roman"/>
              </a:rPr>
              <a:t>of the </a:t>
            </a:r>
            <a:r>
              <a:rPr sz="2900" spc="-10" dirty="0">
                <a:latin typeface="Times New Roman"/>
                <a:cs typeface="Times New Roman"/>
              </a:rPr>
              <a:t>Bursar.</a:t>
            </a: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5600" algn="l"/>
                <a:tab pos="356235" algn="l"/>
              </a:tabLst>
            </a:pPr>
            <a:r>
              <a:rPr sz="2900" spc="-5" dirty="0">
                <a:latin typeface="Times New Roman"/>
                <a:cs typeface="Times New Roman"/>
              </a:rPr>
              <a:t>Registration </a:t>
            </a:r>
            <a:r>
              <a:rPr sz="2700" dirty="0">
                <a:latin typeface="Times New Roman"/>
                <a:cs typeface="Times New Roman"/>
              </a:rPr>
              <a:t>(Attachment </a:t>
            </a:r>
            <a:r>
              <a:rPr sz="2700" spc="-5" dirty="0">
                <a:latin typeface="Times New Roman"/>
                <a:cs typeface="Times New Roman"/>
              </a:rPr>
              <a:t>A, </a:t>
            </a:r>
            <a:r>
              <a:rPr sz="2700" dirty="0">
                <a:latin typeface="Times New Roman"/>
                <a:cs typeface="Times New Roman"/>
              </a:rPr>
              <a:t>next slide) </a:t>
            </a:r>
            <a:r>
              <a:rPr sz="2900" spc="-5" dirty="0">
                <a:latin typeface="Times New Roman"/>
                <a:cs typeface="Times New Roman"/>
              </a:rPr>
              <a:t>shall</a:t>
            </a:r>
            <a:r>
              <a:rPr sz="2900" spc="-7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include:</a:t>
            </a:r>
            <a:endParaRPr sz="2900">
              <a:latin typeface="Times New Roman"/>
              <a:cs typeface="Times New Roman"/>
            </a:endParaRPr>
          </a:p>
          <a:p>
            <a:pPr marL="755015" marR="351790" lvl="1" indent="-285115">
              <a:lnSpc>
                <a:spcPct val="100000"/>
              </a:lnSpc>
              <a:spcBef>
                <a:spcPts val="585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dirty="0">
                <a:latin typeface="Times New Roman"/>
                <a:cs typeface="Times New Roman"/>
              </a:rPr>
              <a:t>Department name, responsible </a:t>
            </a:r>
            <a:r>
              <a:rPr sz="2400" spc="-5" dirty="0">
                <a:latin typeface="Times New Roman"/>
                <a:cs typeface="Times New Roman"/>
              </a:rPr>
              <a:t>supervisor’s </a:t>
            </a:r>
            <a:r>
              <a:rPr sz="2400" dirty="0">
                <a:latin typeface="Times New Roman"/>
                <a:cs typeface="Times New Roman"/>
              </a:rPr>
              <a:t>name,  Chair/Director, Dean, Vice President, and description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nature of revenue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received.</a:t>
            </a:r>
            <a:endParaRPr sz="2400">
              <a:latin typeface="Times New Roman"/>
              <a:cs typeface="Times New Roman"/>
            </a:endParaRPr>
          </a:p>
          <a:p>
            <a:pPr marL="755015" marR="25400" lvl="1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650" algn="l"/>
                <a:tab pos="756285" algn="l"/>
              </a:tabLst>
            </a:pPr>
            <a:r>
              <a:rPr sz="2400" dirty="0">
                <a:latin typeface="Times New Roman"/>
                <a:cs typeface="Times New Roman"/>
              </a:rPr>
              <a:t>Additionally, the supervisor, Chair/Director, Dean, and  </a:t>
            </a:r>
            <a:r>
              <a:rPr sz="2400" spc="-5" dirty="0">
                <a:latin typeface="Times New Roman"/>
                <a:cs typeface="Times New Roman"/>
              </a:rPr>
              <a:t>Vice President shall sign </a:t>
            </a:r>
            <a:r>
              <a:rPr sz="2400" dirty="0">
                <a:latin typeface="Times New Roman"/>
                <a:cs typeface="Times New Roman"/>
              </a:rPr>
              <a:t>a certification that </a:t>
            </a:r>
            <a:r>
              <a:rPr sz="2400" spc="-5" dirty="0">
                <a:latin typeface="Times New Roman"/>
                <a:cs typeface="Times New Roman"/>
              </a:rPr>
              <a:t>University and  State procedures have been read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will be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344" y="890269"/>
            <a:ext cx="33909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Attachment</a:t>
            </a:r>
            <a:r>
              <a:rPr spc="-60" dirty="0"/>
              <a:t> </a:t>
            </a:r>
            <a:r>
              <a:rPr spc="-5"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600200"/>
            <a:ext cx="4804409" cy="5660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3455" y="1591055"/>
            <a:ext cx="4823460" cy="5678805"/>
          </a:xfrm>
          <a:custGeom>
            <a:avLst/>
            <a:gdLst/>
            <a:ahLst/>
            <a:cxnLst/>
            <a:rect l="l" t="t" r="r" b="b"/>
            <a:pathLst>
              <a:path w="4823459" h="5678805">
                <a:moveTo>
                  <a:pt x="4823460" y="5676138"/>
                </a:moveTo>
                <a:lnTo>
                  <a:pt x="4823460" y="2285"/>
                </a:lnTo>
                <a:lnTo>
                  <a:pt x="4821174" y="0"/>
                </a:lnTo>
                <a:lnTo>
                  <a:pt x="2285" y="0"/>
                </a:lnTo>
                <a:lnTo>
                  <a:pt x="0" y="2286"/>
                </a:lnTo>
                <a:lnTo>
                  <a:pt x="0" y="5676138"/>
                </a:lnTo>
                <a:lnTo>
                  <a:pt x="2286" y="5678424"/>
                </a:lnTo>
                <a:lnTo>
                  <a:pt x="4572" y="5678424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813554" y="9143"/>
                </a:lnTo>
                <a:lnTo>
                  <a:pt x="4813554" y="4571"/>
                </a:lnTo>
                <a:lnTo>
                  <a:pt x="4818888" y="9143"/>
                </a:lnTo>
                <a:lnTo>
                  <a:pt x="4818888" y="5678424"/>
                </a:lnTo>
                <a:lnTo>
                  <a:pt x="4821174" y="5678424"/>
                </a:lnTo>
                <a:lnTo>
                  <a:pt x="4823460" y="5676138"/>
                </a:lnTo>
                <a:close/>
              </a:path>
              <a:path w="4823459" h="567880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823459" h="5678805">
                <a:moveTo>
                  <a:pt x="9144" y="5669280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5669280"/>
                </a:lnTo>
                <a:lnTo>
                  <a:pt x="9144" y="5669280"/>
                </a:lnTo>
                <a:close/>
              </a:path>
              <a:path w="4823459" h="5678805">
                <a:moveTo>
                  <a:pt x="4818888" y="5669280"/>
                </a:moveTo>
                <a:lnTo>
                  <a:pt x="4572" y="5669280"/>
                </a:lnTo>
                <a:lnTo>
                  <a:pt x="9144" y="5673852"/>
                </a:lnTo>
                <a:lnTo>
                  <a:pt x="9144" y="5678424"/>
                </a:lnTo>
                <a:lnTo>
                  <a:pt x="4813554" y="5678424"/>
                </a:lnTo>
                <a:lnTo>
                  <a:pt x="4813554" y="5673852"/>
                </a:lnTo>
                <a:lnTo>
                  <a:pt x="4818888" y="5669280"/>
                </a:lnTo>
                <a:close/>
              </a:path>
              <a:path w="4823459" h="5678805">
                <a:moveTo>
                  <a:pt x="9144" y="5678424"/>
                </a:moveTo>
                <a:lnTo>
                  <a:pt x="9144" y="5673852"/>
                </a:lnTo>
                <a:lnTo>
                  <a:pt x="4572" y="5669280"/>
                </a:lnTo>
                <a:lnTo>
                  <a:pt x="4572" y="5678424"/>
                </a:lnTo>
                <a:lnTo>
                  <a:pt x="9144" y="5678424"/>
                </a:lnTo>
                <a:close/>
              </a:path>
              <a:path w="4823459" h="5678805">
                <a:moveTo>
                  <a:pt x="4818888" y="9143"/>
                </a:moveTo>
                <a:lnTo>
                  <a:pt x="4813554" y="4571"/>
                </a:lnTo>
                <a:lnTo>
                  <a:pt x="4813554" y="9143"/>
                </a:lnTo>
                <a:lnTo>
                  <a:pt x="4818888" y="9143"/>
                </a:lnTo>
                <a:close/>
              </a:path>
              <a:path w="4823459" h="5678805">
                <a:moveTo>
                  <a:pt x="4818888" y="5669280"/>
                </a:moveTo>
                <a:lnTo>
                  <a:pt x="4818888" y="9143"/>
                </a:lnTo>
                <a:lnTo>
                  <a:pt x="4813554" y="9143"/>
                </a:lnTo>
                <a:lnTo>
                  <a:pt x="4813554" y="5669280"/>
                </a:lnTo>
                <a:lnTo>
                  <a:pt x="4818888" y="5669280"/>
                </a:lnTo>
                <a:close/>
              </a:path>
              <a:path w="4823459" h="5678805">
                <a:moveTo>
                  <a:pt x="4818888" y="5678424"/>
                </a:moveTo>
                <a:lnTo>
                  <a:pt x="4818888" y="5669280"/>
                </a:lnTo>
                <a:lnTo>
                  <a:pt x="4813554" y="5673852"/>
                </a:lnTo>
                <a:lnTo>
                  <a:pt x="4813554" y="5678424"/>
                </a:lnTo>
                <a:lnTo>
                  <a:pt x="4818888" y="5678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Safeguards/Internal</a:t>
            </a:r>
            <a:r>
              <a:rPr dirty="0"/>
              <a:t> </a:t>
            </a:r>
            <a:r>
              <a:rPr spc="-5" dirty="0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76704"/>
            <a:ext cx="731139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Unless authorized by the Chief Financial  Officer, an individual should </a:t>
            </a:r>
            <a:r>
              <a:rPr sz="3200" i="1" spc="-5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have sole  responsibility for more than one of the  following</a:t>
            </a:r>
            <a:r>
              <a:rPr sz="3200" spc="-5" dirty="0" smtClean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1862" y="3820028"/>
            <a:ext cx="243547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666387" y="5039228"/>
            <a:ext cx="243547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638800" y="3810000"/>
            <a:ext cx="243547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Depositing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201862" y="5019171"/>
            <a:ext cx="243547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Disbursement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90087" y="4633157"/>
            <a:ext cx="17526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Segregation of Duties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Safeguards/Internal</a:t>
            </a:r>
            <a:r>
              <a:rPr dirty="0"/>
              <a:t> </a:t>
            </a:r>
            <a:r>
              <a:rPr spc="-5" dirty="0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960106" y="6986409"/>
            <a:ext cx="1048384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dirty="0" smtClean="0"/>
              <a:t>Office </a:t>
            </a:r>
            <a:r>
              <a:rPr dirty="0"/>
              <a:t>of the</a:t>
            </a:r>
            <a:r>
              <a:rPr spc="-80" dirty="0"/>
              <a:t> </a:t>
            </a:r>
            <a:r>
              <a:rPr dirty="0"/>
              <a:t>Bursar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1977211"/>
            <a:ext cx="8028940" cy="33458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Physical</a:t>
            </a:r>
            <a:r>
              <a:rPr sz="3200" spc="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Security</a:t>
            </a:r>
            <a:endParaRPr sz="3200">
              <a:latin typeface="Times New Roman"/>
              <a:cs typeface="Times New Roman"/>
            </a:endParaRPr>
          </a:p>
          <a:p>
            <a:pPr marL="755650" marR="13716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Once Revenue is received, it must be protected by  </a:t>
            </a:r>
            <a:r>
              <a:rPr sz="2800" dirty="0">
                <a:latin typeface="Times New Roman"/>
                <a:cs typeface="Times New Roman"/>
              </a:rPr>
              <a:t>storing in locked fireproof drawer, safe, or other  </a:t>
            </a:r>
            <a:r>
              <a:rPr sz="2800" spc="-5" dirty="0">
                <a:latin typeface="Times New Roman"/>
                <a:cs typeface="Times New Roman"/>
              </a:rPr>
              <a:t>secure place until revenue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deposited.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Departmental Unit must provide a secure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area,  out of sight of general public for processing and  </a:t>
            </a:r>
            <a:r>
              <a:rPr sz="2800" spc="-5" dirty="0">
                <a:latin typeface="Times New Roman"/>
                <a:cs typeface="Times New Roman"/>
              </a:rPr>
              <a:t>safeguarding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Revenue.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522" y="890269"/>
            <a:ext cx="7309355" cy="1354217"/>
          </a:xfrm>
        </p:spPr>
        <p:txBody>
          <a:bodyPr/>
          <a:lstStyle/>
          <a:p>
            <a:pPr algn="ctr"/>
            <a:r>
              <a:rPr lang="en-US" dirty="0" smtClean="0"/>
              <a:t>Key Takeaways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36423" y="1876351"/>
            <a:ext cx="4876800" cy="1600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Know </a:t>
            </a:r>
            <a:r>
              <a:rPr lang="en-US" sz="2000" dirty="0" smtClean="0">
                <a:solidFill>
                  <a:schemeClr val="tx1"/>
                </a:solidFill>
              </a:rPr>
              <a:t>WHO</a:t>
            </a:r>
            <a:r>
              <a:rPr lang="en-US" sz="2000" dirty="0" smtClean="0"/>
              <a:t> has access to cash and why they have access to cash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036423" y="3523669"/>
            <a:ext cx="4876800" cy="16002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Know </a:t>
            </a:r>
            <a:r>
              <a:rPr lang="en-US" sz="2000" dirty="0" smtClean="0">
                <a:solidFill>
                  <a:schemeClr val="tx1"/>
                </a:solidFill>
              </a:rPr>
              <a:t>WHERE</a:t>
            </a:r>
            <a:r>
              <a:rPr lang="en-US" sz="2000" dirty="0" smtClean="0"/>
              <a:t> an asset is at all times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4060371" y="5143426"/>
            <a:ext cx="4876800" cy="16002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WHAT has occurred from beginning to end of the process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8937" y="2056312"/>
            <a:ext cx="34290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Individual Accountability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3628951"/>
            <a:ext cx="3429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Cash </a:t>
            </a:r>
            <a:r>
              <a:rPr lang="en-US" sz="3200" dirty="0">
                <a:solidFill>
                  <a:schemeClr val="tx1"/>
                </a:solidFill>
              </a:rPr>
              <a:t>Accountability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5295826"/>
            <a:ext cx="34290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Process Accountability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924800" y="7010400"/>
            <a:ext cx="1226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200"/>
              </a:lnSpc>
              <a:spcBef>
                <a:spcPts val="30"/>
              </a:spcBef>
            </a:pPr>
            <a:r>
              <a:rPr lang="en-US" sz="1000" dirty="0">
                <a:solidFill>
                  <a:prstClr val="black"/>
                </a:solidFill>
                <a:latin typeface="Times New Roman"/>
                <a:cs typeface="Times New Roman"/>
              </a:rPr>
              <a:t>Office of the</a:t>
            </a:r>
            <a:r>
              <a:rPr lang="en-US" sz="1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Times New Roman"/>
                <a:cs typeface="Times New Roman"/>
              </a:rPr>
              <a:t>Bursar</a:t>
            </a:r>
          </a:p>
        </p:txBody>
      </p:sp>
    </p:spTree>
    <p:extLst>
      <p:ext uri="{BB962C8B-B14F-4D97-AF65-F5344CB8AC3E}">
        <p14:creationId xmlns:p14="http://schemas.microsoft.com/office/powerpoint/2010/main" val="24228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</TotalTime>
  <Words>1677</Words>
  <Application>Microsoft Office PowerPoint</Application>
  <PresentationFormat>Custom</PresentationFormat>
  <Paragraphs>202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Office Theme</vt:lpstr>
      <vt:lpstr>PowerPoint Presentation</vt:lpstr>
      <vt:lpstr>Purpose</vt:lpstr>
      <vt:lpstr>What is Included in Cash Handling</vt:lpstr>
      <vt:lpstr>General Description</vt:lpstr>
      <vt:lpstr>Registration</vt:lpstr>
      <vt:lpstr>Attachment A</vt:lpstr>
      <vt:lpstr>Safeguards/Internal Controls</vt:lpstr>
      <vt:lpstr>Safeguards/Internal Controls</vt:lpstr>
      <vt:lpstr>Key Takeaways </vt:lpstr>
      <vt:lpstr>Counter/In Person Revenue</vt:lpstr>
      <vt:lpstr>Attachment B</vt:lpstr>
      <vt:lpstr>Counter/In Person Revenue</vt:lpstr>
      <vt:lpstr>Attachment C</vt:lpstr>
      <vt:lpstr>Counter/In Person Revenue</vt:lpstr>
      <vt:lpstr>Mail</vt:lpstr>
      <vt:lpstr>Mail</vt:lpstr>
      <vt:lpstr>Attachment E</vt:lpstr>
      <vt:lpstr>Deposits</vt:lpstr>
      <vt:lpstr>Refunds</vt:lpstr>
      <vt:lpstr>Outside Bank Accounts</vt:lpstr>
      <vt:lpstr>General Requirements</vt:lpstr>
      <vt:lpstr>Imprest Funds</vt:lpstr>
      <vt:lpstr>Check/Money Order Items</vt:lpstr>
      <vt:lpstr>Identifying Funny Money</vt:lpstr>
      <vt:lpstr>Credit Cards     or ACH</vt:lpstr>
      <vt:lpstr>Review &amp;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Cash Management Presentation2</dc:title>
  <dc:creator>lamb26</dc:creator>
  <cp:lastModifiedBy>Matthew Walker</cp:lastModifiedBy>
  <cp:revision>32</cp:revision>
  <cp:lastPrinted>2019-06-10T19:59:27Z</cp:lastPrinted>
  <dcterms:created xsi:type="dcterms:W3CDTF">2018-09-19T12:39:35Z</dcterms:created>
  <dcterms:modified xsi:type="dcterms:W3CDTF">2019-06-10T19:59:30Z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2012-07-19T00:00:00Z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2018-09-19T00:00:00Z</vt:filetime>
  </property>
</Properties>
</file>